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413" r:id="rId2"/>
    <p:sldId id="366" r:id="rId3"/>
    <p:sldId id="414" r:id="rId4"/>
    <p:sldId id="415" r:id="rId5"/>
    <p:sldId id="416" r:id="rId6"/>
    <p:sldId id="430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426" r:id="rId17"/>
    <p:sldId id="429" r:id="rId18"/>
    <p:sldId id="427" r:id="rId19"/>
    <p:sldId id="428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403" r:id="rId30"/>
    <p:sldId id="376" r:id="rId31"/>
    <p:sldId id="377" r:id="rId32"/>
    <p:sldId id="378" r:id="rId33"/>
    <p:sldId id="379" r:id="rId34"/>
    <p:sldId id="381" r:id="rId35"/>
    <p:sldId id="433" r:id="rId36"/>
    <p:sldId id="434" r:id="rId37"/>
    <p:sldId id="432" r:id="rId38"/>
    <p:sldId id="431" r:id="rId39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33FF"/>
    <a:srgbClr val="33CC33"/>
    <a:srgbClr val="6699FF"/>
    <a:srgbClr val="666633"/>
    <a:srgbClr val="CC6600"/>
    <a:srgbClr val="FF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55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655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2D992-C3A0-4B1E-9316-5B8D4F817AE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BF29C-3688-4B0B-AC6C-03710A943C0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634A9-0107-415D-83F6-71EA120B0A3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1C59-5579-4307-B0F1-D940ED6D3E7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ชื่อเรื่องและตาร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ตาราง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0F83E-24AC-4C46-900C-E9400C8B48B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6CFA0-C1D4-48E9-BCB2-7649E1C0A2F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23723-AF76-41B8-9D17-A042EA3DEC9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25DD4-E1E2-4AEC-BC84-8CD9BE3DD62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ED93C-69CB-442C-B0CD-C75F639CA04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6965-13EF-4E83-85B6-E55A436E99A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D60B8-E3B0-4E71-8684-87E899CE3F7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41084-6B39-4D6D-B5BF-3B937DD049A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DFC39-963D-414F-9EBC-5CC8E44D94D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47182-B67F-49C6-9FB1-4D9D942CC29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451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45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645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B2DE06AC-1447-4DCC-8F6F-EDD6B51A8FB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45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.th/imgres?imgurl=http://www.7-elevenstores.com/Logo1.JPG&amp;imgrefurl=http://www.thaimtb.com/cgi-bin/viewkatoo.pl?id=201628&amp;st=145&amp;usg=__-RxRCJ0UEjUfgdDD4339BD4nL0Q=&amp;h=588&amp;w=598&amp;sz=26&amp;hl=th&amp;start=3&amp;tbnid=tEzLO9IH1fF5gM:&amp;tbnh=133&amp;tbnw=135&amp;prev=/images?q=logo+%E0%B9%80%E0%B8%8B%E0%B9%80%E0%B8%A7%E0%B9%88%E0%B8%99&amp;gbv=2&amp;hl=th&amp;sa=G" TargetMode="Externa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1538" y="2143116"/>
            <a:ext cx="607730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  <a:effectLst/>
              </a:rPr>
              <a:t>ST201 </a:t>
            </a:r>
          </a:p>
          <a:p>
            <a:pPr algn="ctr"/>
            <a:r>
              <a:rPr lang="th-TH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  <a:effectLst/>
              </a:rPr>
              <a:t>สถิติเพื่อการวิจัยทางธุรกิจ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FF"/>
              </a:solidFill>
              <a:effectLst/>
            </a:endParaRPr>
          </a:p>
        </p:txBody>
      </p:sp>
      <p:pic>
        <p:nvPicPr>
          <p:cNvPr id="3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08050"/>
            <a:ext cx="7558088" cy="4608513"/>
          </a:xfrm>
        </p:spPr>
        <p:txBody>
          <a:bodyPr/>
          <a:lstStyle/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สรุปขั้นตอนของการเก็บข้อมูลด้วยวิธีสังเกต ได้ดังนี้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1. ศึกษาวัตถุประสงค์ของการวิจัย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2. สร้างแบบแผนการเก็บตัวอย่าง 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3. อบรมพนักงานสนามให้เข้าใจถึงวัตถุประสงค์ของงานวิจัยและขั้นตอนการสังเกตข้อมูล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4. เก็บข้อมูลอย่างเป็นระบบ ตามวัตถุประสงค์ของงานวิจัย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5. ตรวจสอบข้อมูลและประมวลผลเบื้องต้น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08050"/>
            <a:ext cx="8172480" cy="4578350"/>
          </a:xfrm>
        </p:spPr>
        <p:txBody>
          <a:bodyPr/>
          <a:lstStyle/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</a:t>
            </a:r>
            <a:r>
              <a:rPr lang="th-TH" b="1" dirty="0">
                <a:solidFill>
                  <a:srgbClr val="000000"/>
                </a:solidFill>
              </a:rPr>
              <a:t>ข้อดีของการสังเกต คือ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1. ใช้ในการเก็บข้อมูลที่ไม่สามารถจัดเก็บได้ โดยวิธีการอื่นๆเช่น จากการสำรวจหรือการทดลอง เป็นต้น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2. การสังเกตจะลดปัญหาการลืม การเสแสร้งหรืออื่นๆของผู้ให้ข้อมูล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3. สามารถใช้เหตุการณ์จริงที่สังเกตได้เป็นข้อมูลได้เลย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4. ลดการรบกวนผู้ตอบข้อมูล เพราะไม่มีการสอบถามใดๆหรือถ้ามีการสอบถามก็จะอยู่ในปริมาณไม่มาก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765175"/>
            <a:ext cx="8389968" cy="4895850"/>
          </a:xfrm>
        </p:spPr>
        <p:txBody>
          <a:bodyPr/>
          <a:lstStyle/>
          <a:p>
            <a:pPr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	</a:t>
            </a:r>
            <a:r>
              <a:rPr lang="th-TH" b="1" i="1" dirty="0">
                <a:solidFill>
                  <a:srgbClr val="000000"/>
                </a:solidFill>
              </a:rPr>
              <a:t>ข้อจำกัดของการสังเกต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1. ใช้เวลารอคอยยาวนานกว่าจะปรากฏหรือเกิดเหตุการณ์ที่สนใจศึกษา ซึ่งมีผลต่อค่าใช้จ่ายของผู้สังเกต และเครื่องมือที่ใช้เพื่อสังเกต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2. หากเป็นการสังเกตจากสถานการณ์บางอย่างซึ่งผู้ให้ข้อมูลทราบว่ามีคนสังเกตตนเองอยู่ จะทำให้พฤติกรรมเปลี่ยนไปจากธรรมชาติ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3. ผลสรุปจะกระทำได้เฉพาะ ณ เวลาที่เก็บข้อมูล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903413"/>
            <a:ext cx="7197725" cy="3443287"/>
          </a:xfrm>
        </p:spPr>
        <p:txBody>
          <a:bodyPr/>
          <a:lstStyle/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	การสัมภาษณ์เป็นวิธีการสองทาง </a:t>
            </a:r>
            <a:r>
              <a:rPr lang="en-US" dirty="0">
                <a:solidFill>
                  <a:srgbClr val="000000"/>
                </a:solidFill>
                <a:latin typeface="Angsana New" pitchFamily="18" charset="-34"/>
              </a:rPr>
              <a:t>(two-way method)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th-TH" dirty="0">
              <a:solidFill>
                <a:srgbClr val="000000"/>
              </a:solidFill>
            </a:endParaRP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มีการสนทนากันระหว่างผู้มีข้อมูลกับผู้ต้องการทราบข้อมูล เป็นการถามตอบกันโดยตรง หากมีข้อสงสัยหรือไม่เข้าใจก็ถามซ้ำและทำความเข้าใจได้ทันที เป็นการสร้างความมั่นใจให้ทั้งผู้ตอบและผู้ทำวิจัย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755650" y="476250"/>
            <a:ext cx="68707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th-TH" sz="4000">
              <a:solidFill>
                <a:srgbClr val="000000"/>
              </a:solidFill>
            </a:endParaRPr>
          </a:p>
        </p:txBody>
      </p:sp>
      <p:sp>
        <p:nvSpPr>
          <p:cNvPr id="69641" name="Rectangle 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sz="4000" b="1" i="1">
                <a:solidFill>
                  <a:srgbClr val="000000"/>
                </a:solidFill>
              </a:rPr>
              <a:t>การรวบรวมข้อมูลด้วยการสัมภาษณ์</a:t>
            </a:r>
            <a:r>
              <a:rPr lang="en-US">
                <a:solidFill>
                  <a:srgbClr val="000000"/>
                </a:solidFill>
              </a:rPr>
              <a:t> </a:t>
            </a:r>
            <a:endParaRPr lang="th-TH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5735637" cy="527050"/>
          </a:xfrm>
        </p:spPr>
        <p:txBody>
          <a:bodyPr/>
          <a:lstStyle/>
          <a:p>
            <a:r>
              <a:rPr lang="th-TH" sz="4000" b="1" i="1">
                <a:solidFill>
                  <a:srgbClr val="000000"/>
                </a:solidFill>
              </a:rPr>
              <a:t>ประเภทของการสัมภาษณ์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052513"/>
            <a:ext cx="7696200" cy="4824412"/>
          </a:xfrm>
        </p:spPr>
        <p:txBody>
          <a:bodyPr/>
          <a:lstStyle/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</a:t>
            </a:r>
            <a:r>
              <a:rPr lang="th-TH" sz="2600" dirty="0">
                <a:solidFill>
                  <a:srgbClr val="000000"/>
                </a:solidFill>
              </a:rPr>
              <a:t>1. การสัมภาษณ์เป็นรายบุคคลกับเป็นกลุ่ม </a:t>
            </a:r>
            <a:r>
              <a:rPr lang="th-TH" sz="2600" dirty="0">
                <a:solidFill>
                  <a:srgbClr val="000000"/>
                </a:solidFill>
                <a:latin typeface="Angsana New" pitchFamily="18" charset="-34"/>
              </a:rPr>
              <a:t>(</a:t>
            </a:r>
            <a:r>
              <a:rPr lang="en-US" sz="2600" dirty="0">
                <a:solidFill>
                  <a:srgbClr val="000000"/>
                </a:solidFill>
                <a:latin typeface="Angsana New" pitchFamily="18" charset="-34"/>
              </a:rPr>
              <a:t>Individual and Group Interviews)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th-TH" sz="2600" dirty="0">
                <a:solidFill>
                  <a:srgbClr val="000000"/>
                </a:solidFill>
              </a:rPr>
              <a:t>	</a:t>
            </a:r>
          </a:p>
          <a:p>
            <a:pPr algn="thaiDist">
              <a:buFontTx/>
              <a:buNone/>
            </a:pPr>
            <a:r>
              <a:rPr lang="th-TH" sz="2600" dirty="0">
                <a:solidFill>
                  <a:srgbClr val="000000"/>
                </a:solidFill>
              </a:rPr>
              <a:t>	2. การสัมภาษณ์แบบพนักงานสัมภาษณ์คนเดียวกับพนักงานสัมภาษณ์หลายคน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Angsana New" pitchFamily="18" charset="-34"/>
              </a:rPr>
              <a:t>(Single and Panel of Interviewers)</a:t>
            </a:r>
            <a:endParaRPr lang="th-TH" sz="2600" dirty="0">
              <a:solidFill>
                <a:srgbClr val="000000"/>
              </a:solidFill>
              <a:latin typeface="Angsana New" pitchFamily="18" charset="-34"/>
            </a:endParaRPr>
          </a:p>
          <a:p>
            <a:pPr algn="thaiDist">
              <a:buFontTx/>
              <a:buNone/>
            </a:pPr>
            <a:r>
              <a:rPr lang="th-TH" sz="2600" dirty="0">
                <a:solidFill>
                  <a:srgbClr val="000000"/>
                </a:solidFill>
              </a:rPr>
              <a:t>	3. การสัมภาษณ์แบบมีโครงสร้างกับแบบไม่มีโครงสร้าง </a:t>
            </a:r>
            <a:r>
              <a:rPr lang="en-US" sz="2600" dirty="0">
                <a:solidFill>
                  <a:srgbClr val="000000"/>
                </a:solidFill>
                <a:latin typeface="Angsana New" pitchFamily="18" charset="-34"/>
              </a:rPr>
              <a:t>(Structured and Unstructured Interviews)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</a:p>
          <a:p>
            <a:pPr algn="thaiDist">
              <a:buFontTx/>
              <a:buNone/>
            </a:pPr>
            <a:r>
              <a:rPr lang="th-TH" sz="2600" dirty="0">
                <a:solidFill>
                  <a:srgbClr val="000000"/>
                </a:solidFill>
              </a:rPr>
              <a:t>	4. การสัมภาษณ์แบบกำหนดคำตอบล่วงหน้ากับไม่มีคำตอบล่วงหน้า </a:t>
            </a:r>
            <a:r>
              <a:rPr lang="th-TH" sz="2600" dirty="0">
                <a:solidFill>
                  <a:srgbClr val="000000"/>
                </a:solidFill>
                <a:latin typeface="Angsana New" pitchFamily="18" charset="-34"/>
              </a:rPr>
              <a:t>(</a:t>
            </a:r>
            <a:r>
              <a:rPr lang="en-US" sz="2600" dirty="0">
                <a:solidFill>
                  <a:srgbClr val="000000"/>
                </a:solidFill>
                <a:latin typeface="Angsana New" pitchFamily="18" charset="-34"/>
              </a:rPr>
              <a:t>Directive and Non-Directive Interviews)</a:t>
            </a:r>
          </a:p>
          <a:p>
            <a:pPr algn="thaiDist">
              <a:buFontTx/>
              <a:buNone/>
            </a:pPr>
            <a:r>
              <a:rPr lang="th-TH" sz="2600" dirty="0">
                <a:solidFill>
                  <a:srgbClr val="000000"/>
                </a:solidFill>
              </a:rPr>
              <a:t>	5. การสัมภาษณ์แบบหยั่งลึกกับแบบเน้นจุด </a:t>
            </a:r>
            <a:r>
              <a:rPr lang="en-US" sz="2600" dirty="0">
                <a:solidFill>
                  <a:srgbClr val="000000"/>
                </a:solidFill>
                <a:latin typeface="Angsana New" pitchFamily="18" charset="-34"/>
              </a:rPr>
              <a:t>(Depth and Focus Group Interviews)</a:t>
            </a:r>
          </a:p>
          <a:p>
            <a:pPr algn="thaiDist">
              <a:buFontTx/>
              <a:buNone/>
            </a:pPr>
            <a:r>
              <a:rPr lang="en-US" sz="2600" dirty="0">
                <a:solidFill>
                  <a:srgbClr val="000000"/>
                </a:solidFill>
              </a:rPr>
              <a:t>	</a:t>
            </a:r>
            <a:r>
              <a:rPr lang="th-TH" sz="2600" dirty="0">
                <a:solidFill>
                  <a:srgbClr val="000000"/>
                </a:solidFill>
              </a:rPr>
              <a:t>6. การสัมภาษณ์ทางโทรศัพท์กับการสัมภาษณ์ซึ่งหน้า </a:t>
            </a:r>
            <a:r>
              <a:rPr lang="th-TH" sz="2600" dirty="0">
                <a:solidFill>
                  <a:srgbClr val="000000"/>
                </a:solidFill>
                <a:latin typeface="Angsana New" pitchFamily="18" charset="-34"/>
              </a:rPr>
              <a:t>(</a:t>
            </a:r>
            <a:r>
              <a:rPr lang="en-US" sz="2600" dirty="0">
                <a:solidFill>
                  <a:srgbClr val="000000"/>
                </a:solidFill>
                <a:latin typeface="Angsana New" pitchFamily="18" charset="-34"/>
              </a:rPr>
              <a:t>Telephone and Face to face Interviews)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th-TH" sz="2600" dirty="0">
              <a:solidFill>
                <a:srgbClr val="000000"/>
              </a:solidFill>
            </a:endParaRPr>
          </a:p>
          <a:p>
            <a:pPr algn="thaiDist">
              <a:buFontTx/>
              <a:buNone/>
            </a:pPr>
            <a:endParaRPr lang="th-TH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6870700" cy="846138"/>
          </a:xfrm>
        </p:spPr>
        <p:txBody>
          <a:bodyPr/>
          <a:lstStyle/>
          <a:p>
            <a:r>
              <a:rPr lang="th-TH" sz="4000" b="1" i="1" dirty="0">
                <a:solidFill>
                  <a:srgbClr val="000000"/>
                </a:solidFill>
              </a:rPr>
              <a:t>การรวบรวมข้อมูลด้วยการใช้แบบสอบถาม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68500"/>
            <a:ext cx="7196137" cy="2997200"/>
          </a:xfrm>
        </p:spPr>
        <p:txBody>
          <a:bodyPr/>
          <a:lstStyle/>
          <a:p>
            <a:pPr algn="thaiDist">
              <a:lnSpc>
                <a:spcPct val="8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แบบสอบถามปกติจะประกอบด้วย 3 ส่วน คือ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- ส่วนนำ คำชี้แจงในการตอบและส่งกลับ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- ส่วนการชี้แจงคำตอบ จะต้องชี้แจงและยกตัวอย่างประกอบด้วย เพื่อให้ผู้ตอบเข้าใจและทำตามตัวอย่าง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- ส่วนเนื้อหาของแบบสอบถาม เป็นข้อมูลหรือคำถามที่เกี่ยวกับตัวแปรอิสระ และข้อมูลพื้นฐานที่จะนำไปใช้ ในการอธิบายและอภิปรายผลการวิจัย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08050"/>
            <a:ext cx="7696200" cy="4578350"/>
          </a:xfrm>
        </p:spPr>
        <p:txBody>
          <a:bodyPr/>
          <a:lstStyle/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</a:t>
            </a:r>
            <a:r>
              <a:rPr lang="th-TH" sz="2800" b="1" dirty="0">
                <a:solidFill>
                  <a:srgbClr val="000000"/>
                </a:solidFill>
              </a:rPr>
              <a:t>การสร้างแบบสอบถาม</a:t>
            </a:r>
            <a:r>
              <a:rPr lang="th-TH" sz="2800" dirty="0">
                <a:solidFill>
                  <a:srgbClr val="000000"/>
                </a:solidFill>
              </a:rPr>
              <a:t> มีขั้นตอนดังนี้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1. กำหนดข้อมูลและตัวชี้วัด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2. กำหนดรูปแบบของแบบสอบถาม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รูปแบบของแบบสอบถาม แบ่งออกเป็นแบบใหญ่ๆได้ 2 แบบคือ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2.1 แบบคำถามเปิด เป็นรูปแบบของคำถามในลักษณะที่ถามอย่างกว้างๆ เปิดโอกาสให้ผู้ตอบได้ตอบอย่างเสรีตามความพอใจ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2.2 แบบคำถามปิด เป็นรูปแบบคำถามที่ผู้สร้างมีจุดมุ่งหมายแน่นอนและจัดเตรียมคำตอบไว้ล่วงหน้าแล้ว ผู้ตอบเพียงเลือกคำตอบจากคำตอบที่กำหนดให้เท่านั้น ข้อความต่างๆที่กำหนดเป็นคำตอบไว้นั้นมักจะได้จากการตอบแบบคำถามเปิด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08050"/>
            <a:ext cx="7558088" cy="4826000"/>
          </a:xfrm>
        </p:spPr>
        <p:txBody>
          <a:bodyPr/>
          <a:lstStyle/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2.3 คำถามแบบผสม เป็นแบบที่มีทั้งข้อคำถามแบบปลายปิดและคำถามแบบปลายเปิดรวมกัน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</a:t>
            </a:r>
            <a:r>
              <a:rPr lang="th-TH" sz="2800" b="1" dirty="0">
                <a:solidFill>
                  <a:srgbClr val="000000"/>
                </a:solidFill>
              </a:rPr>
              <a:t>ข้อดีของคำถามแบบผสม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1. ผู้ตอบตอบง่าย มีอิสระในการตอบ และได้แสดงความคิดเห็น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2. ผู้วิจัยได้ข้อมูลทั้ง 2 แบบ ซึ่งทำให้ได้ข้อมูลค่อนข้างสมบูรณ์และการประมวลผลไม่ยากเกินไปนัก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</a:t>
            </a:r>
            <a:r>
              <a:rPr lang="th-TH" sz="2800" b="1" dirty="0">
                <a:solidFill>
                  <a:srgbClr val="000000"/>
                </a:solidFill>
              </a:rPr>
              <a:t>ข้อจำกัดของคำถามแบบผสม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1. ในส่วนของคำถามปลายปิด อาจมีปัญหาที่ผู้ตอบไม่สามารถเลือกคำตอบได้ เพราะคำตอบที่ให้เลือกไม่ครอบคลุมหรือตรงกับที่ต้องการ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2. ในส่วนของคำถามปลายเปิด อาจมีปัญหาตามข้อจำกัดดังที่กล่าวไปแล้ว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0713"/>
            <a:ext cx="7696200" cy="5184775"/>
          </a:xfrm>
        </p:spPr>
        <p:txBody>
          <a:bodyPr/>
          <a:lstStyle/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</a:t>
            </a:r>
            <a:r>
              <a:rPr lang="th-TH" sz="2800" b="1" dirty="0">
                <a:solidFill>
                  <a:srgbClr val="000000"/>
                </a:solidFill>
              </a:rPr>
              <a:t>ข้อดีของแบบสอบถามแบบปลายปิด</a:t>
            </a:r>
            <a:r>
              <a:rPr lang="th-TH" sz="2800" dirty="0">
                <a:solidFill>
                  <a:srgbClr val="000000"/>
                </a:solidFill>
              </a:rPr>
              <a:t> ได้แก่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1. ช่วยให้ผู้ตอบตอบได้เร็ว และตรงวัตถุประสงค์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2. ข้อมูลที่ได้ไม่กระจัดกระจาย วิเคราะห์ได้ง่าย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3. ข้อมูลที่ได้มีความเชื่อถือได้สูง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4. ความสามารถและทักษะในการเขียนของผู้ตอบ ไม่เป็นปัญหามากนักในการตอบ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5. สามารถถามคำถามได้มากข้อ เพื่อให้ควบคุมเนื้อหาได้ทั้งหมด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6. คำตอบที่ได้จากผู้ตอบแต่ละคนสามารถเปรียบเทียบกันได้ดี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7. เป็นคำถามที่ช่วยกระตุ้นเตือนให้ระลึกถึงความจริงบางอย่างได้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8. สามารถนำไปลงรหัสได้ทันที และบางกรณีสามารถทำรหัสไว้ เพื่อนำไปบันทึกได้เลย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4213" y="620713"/>
            <a:ext cx="7696200" cy="5113337"/>
          </a:xfrm>
          <a:noFill/>
          <a:ln/>
        </p:spPr>
        <p:txBody>
          <a:bodyPr/>
          <a:lstStyle/>
          <a:p>
            <a:pPr algn="thaiDist">
              <a:lnSpc>
                <a:spcPct val="8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</a:t>
            </a:r>
            <a:r>
              <a:rPr lang="th-TH" b="1" i="1" dirty="0">
                <a:solidFill>
                  <a:srgbClr val="000000"/>
                </a:solidFill>
              </a:rPr>
              <a:t>ข้อดีของแบบสอบถามแบบปลายเปิด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1. วัดความคิดได้กว้างขวาง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2. ผู้ตอบมีอิสระในการตอบ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3. สามารถใช้สอบถามระยะแรก เพื่อนำข้อมูลไปใช้ประกอบการสร้างแบบสอบถามให้มีความสมบูรณ์ยิ่งขึ้น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	</a:t>
            </a:r>
            <a:r>
              <a:rPr lang="th-TH" b="1" i="1" dirty="0">
                <a:solidFill>
                  <a:srgbClr val="000000"/>
                </a:solidFill>
              </a:rPr>
              <a:t>ข้อจำกัดของแบบสอบถามแบบปลายเปิด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1. ใช้เวลาในการตอบนาน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2. กรณีคำตอบกระจัดกระจาย การประมวลผลค่อนข้างยาก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3. หากผู้ตอบไม่มีความคิดเห็นในเรื่องที่ถาม หรือไม่สนใจในเรื่องที่ถามจะทำให้ผู้ตอบลำบากใจ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8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9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8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onfetti">
          <a:fgClr>
            <a:srgbClr val="33CC33"/>
          </a:fgClr>
          <a:bgClr>
            <a:schemeClr val="accent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2357430"/>
            <a:ext cx="7215238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th-TH" sz="8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เครื่องมือสำหรับการวิจัย</a:t>
            </a:r>
            <a:endParaRPr lang="en-US" sz="80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</a:rPr>
              <a:t>การออกแบบสอบถาม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1.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แบบสอบถามที่ให้ผู้ตอบตอบเอง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 (Self-Administered Questionnaire) </a:t>
            </a:r>
          </a:p>
          <a:p>
            <a:pPr eaLnBrk="1" hangingPunct="1">
              <a:buClr>
                <a:srgbClr val="6699FF"/>
              </a:buClr>
              <a:buFont typeface="Wingdings" pitchFamily="2" charset="2"/>
              <a:buChar char="Ø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ให้ผู้ตอบกรอกข้อมูลเอง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Clr>
                <a:srgbClr val="6699FF"/>
              </a:buClr>
              <a:buFont typeface="Wingdings" pitchFamily="2" charset="2"/>
              <a:buChar char="Ø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ไม่มีการสัมภาษณ์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2.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แบบสอบถามทางไปรษณีย์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(Mail Questionnaire)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Clr>
                <a:srgbClr val="6699FF"/>
              </a:buClr>
              <a:buFont typeface="Wingdings" pitchFamily="2" charset="2"/>
              <a:buChar char="Ø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ส่งแบบสอบถามผ่านทางไปรษณีย์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Clr>
                <a:srgbClr val="6699FF"/>
              </a:buClr>
              <a:buFont typeface="Wingdings" pitchFamily="2" charset="2"/>
              <a:buChar char="Ø"/>
              <a:defRPr/>
            </a:pPr>
            <a:r>
              <a:rPr lang="en-US" b="1" i="1" dirty="0" err="1" smtClean="0">
                <a:solidFill>
                  <a:srgbClr val="000000"/>
                </a:solidFill>
                <a:latin typeface="Angsana New" pitchFamily="18" charset="-34"/>
              </a:rPr>
              <a:t>อัตราการตอบรับ</a:t>
            </a:r>
            <a:r>
              <a:rPr lang="en-US" b="1" i="1" dirty="0" smtClean="0">
                <a:solidFill>
                  <a:srgbClr val="000000"/>
                </a:solidFill>
                <a:latin typeface="Angsana New" pitchFamily="18" charset="-34"/>
              </a:rPr>
              <a:t> (Response rates)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การสำรวจส่วนใหญ่ที่ก่อให้เกิดความเบื่อหน่าย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ความไม่ชัดเจน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หรือมีความสลับซับซ้อนมากมักถูกโยนทิ้ง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มีผลต่ออัตราการตอบรับเช่นกัน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smtClean="0">
                <a:solidFill>
                  <a:srgbClr val="000000"/>
                </a:solidFill>
              </a:rPr>
              <a:t>วิธีการเพิ่มอัตราการตอบรับแบบสอบถามทางไปรษณีย์</a:t>
            </a:r>
            <a:r>
              <a:rPr lang="th-TH" sz="4000" smtClean="0"/>
              <a:t>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6699FF"/>
              </a:buClr>
              <a:buFont typeface="Wingdings" pitchFamily="2" charset="2"/>
              <a:buChar char="Ø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ทำหนังสือขอความร่วมมือ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(Cover Letter)</a:t>
            </a:r>
          </a:p>
          <a:p>
            <a:pPr eaLnBrk="1" hangingPunct="1">
              <a:buClr>
                <a:srgbClr val="6699FF"/>
              </a:buClr>
              <a:buFont typeface="Wingdings" pitchFamily="2" charset="2"/>
              <a:buChar char="Ø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สิ่งจูงใจที่เป็นตัวเงิน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(Monetary Incentives) </a:t>
            </a:r>
          </a:p>
          <a:p>
            <a:pPr eaLnBrk="1" hangingPunct="1">
              <a:buClr>
                <a:srgbClr val="6699FF"/>
              </a:buClr>
              <a:buFont typeface="Wingdings" pitchFamily="2" charset="2"/>
              <a:buChar char="Ø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คำถามที่น่าสนใจ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(Interesting Questions)</a:t>
            </a:r>
          </a:p>
          <a:p>
            <a:pPr eaLnBrk="1" hangingPunct="1">
              <a:buClr>
                <a:srgbClr val="6699FF"/>
              </a:buClr>
              <a:buFont typeface="Wingdings" pitchFamily="2" charset="2"/>
              <a:buChar char="Ø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การติดตามผล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(Follow-Ups)</a:t>
            </a:r>
          </a:p>
          <a:p>
            <a:pPr eaLnBrk="1" hangingPunct="1">
              <a:buClr>
                <a:srgbClr val="6699FF"/>
              </a:buClr>
              <a:buFont typeface="Wingdings" pitchFamily="2" charset="2"/>
              <a:buChar char="Ø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การแจ้งเตือนขั้นต้น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(Preliminary Notification) </a:t>
            </a:r>
          </a:p>
          <a:p>
            <a:pPr eaLnBrk="1" hangingPunct="1">
              <a:buClr>
                <a:srgbClr val="6699FF"/>
              </a:buClr>
              <a:buFont typeface="Wingdings" pitchFamily="2" charset="2"/>
              <a:buChar char="Ø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การเป็นผู้สนับสนุนการสำรวจ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(Survey Sponsorship)</a:t>
            </a:r>
          </a:p>
          <a:p>
            <a:pPr eaLnBrk="1" hangingPunct="1">
              <a:buClr>
                <a:srgbClr val="6699FF"/>
              </a:buClr>
              <a:buFont typeface="Wingdings" pitchFamily="2" charset="2"/>
              <a:buChar char="Ø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เทคนิคอื่นๆ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(Other Techniques)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การทดสอบล่วงหน้า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3333FF"/>
              </a:buClr>
              <a:buFont typeface="Wingdings" pitchFamily="2" charset="2"/>
              <a:buChar char="ü"/>
              <a:defRPr/>
            </a:pPr>
            <a:r>
              <a:rPr lang="en-US" sz="3600" dirty="0" err="1" smtClean="0">
                <a:solidFill>
                  <a:srgbClr val="000000"/>
                </a:solidFill>
              </a:rPr>
              <a:t>เป็นการทดลองใช้คำถามกับกลุ่มผู้ตอบส่วนหนึ่ง</a:t>
            </a:r>
            <a:endParaRPr lang="en-US" sz="3600" dirty="0" smtClean="0">
              <a:solidFill>
                <a:srgbClr val="000000"/>
              </a:solidFill>
            </a:endParaRPr>
          </a:p>
          <a:p>
            <a:pPr eaLnBrk="1" hangingPunct="1">
              <a:buClr>
                <a:srgbClr val="3333FF"/>
              </a:buClr>
              <a:buFont typeface="Wingdings" pitchFamily="2" charset="2"/>
              <a:buChar char="ü"/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มี</a:t>
            </a:r>
            <a:r>
              <a:rPr lang="en-US" sz="3600" dirty="0" err="1" smtClean="0">
                <a:solidFill>
                  <a:srgbClr val="000000"/>
                </a:solidFill>
              </a:rPr>
              <a:t>วัตถุประสงค์ในการค้นหาปัญหาของการออกแบบหรือการชี้แนะในแบบสอบถาม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buClr>
                <a:srgbClr val="3333FF"/>
              </a:buClr>
              <a:buFont typeface="Wingdings" pitchFamily="2" charset="2"/>
              <a:buChar char="ü"/>
              <a:defRPr/>
            </a:pPr>
            <a:r>
              <a:rPr lang="en-US" sz="3600" dirty="0" err="1" smtClean="0">
                <a:solidFill>
                  <a:srgbClr val="000000"/>
                </a:solidFill>
              </a:rPr>
              <a:t>เป็นการค้นหาข้ออ้างอิงของคำถามที่ไม่ชัดเจน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และสิ่งที่ผู้ตอบคำถามไม่เข้าใจ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buClr>
                <a:srgbClr val="3333FF"/>
              </a:buClr>
              <a:buFont typeface="Wingdings" pitchFamily="2" charset="2"/>
              <a:buChar char="ü"/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ใช้</a:t>
            </a:r>
            <a:r>
              <a:rPr lang="en-US" sz="3600" dirty="0" err="1" smtClean="0">
                <a:solidFill>
                  <a:srgbClr val="000000"/>
                </a:solidFill>
              </a:rPr>
              <a:t>ปรับปรุงแบบสอบถามให้มีความถูกต้องเหมาะสม</a:t>
            </a:r>
            <a:endParaRPr lang="en-US" sz="3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CC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การใช้ข้อความในแบบถามและชนิดของแบบสอบถาม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1. </a:t>
            </a:r>
            <a:r>
              <a:rPr lang="en-US" sz="3600" b="1" dirty="0" err="1" smtClean="0">
                <a:solidFill>
                  <a:srgbClr val="000000"/>
                </a:solidFill>
                <a:latin typeface="Angsana New" pitchFamily="18" charset="-34"/>
              </a:rPr>
              <a:t>คำถามปลายเปิด</a:t>
            </a: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 (Open-Ended Response Question)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เป็นคำถามที่ผู้วิจัยต้องการให้ผู้ตอบตอบด้วยตนเอง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เช่น</a:t>
            </a:r>
            <a:endParaRPr lang="en-US" sz="36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Clr>
                <a:srgbClr val="CC6600"/>
              </a:buClr>
              <a:buFont typeface="Wingdings" pitchFamily="2" charset="2"/>
              <a:buChar char="q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ท่านคิดว่ารัฐบาลควรมีการปฏิรูปการศึกษาอย่างไร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Clr>
                <a:srgbClr val="CC6600"/>
              </a:buClr>
              <a:buFont typeface="Wingdings" pitchFamily="2" charset="2"/>
              <a:buChar char="q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จุดแข็งที่สำคัญที่สุดขององค์การของท่านคืออะไร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Clr>
                <a:srgbClr val="CC6600"/>
              </a:buClr>
              <a:buFont typeface="Wingdings" pitchFamily="2" charset="2"/>
              <a:buChar char="q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สิ่งที่ท่านชอบที่สุดเกี่ยวกับการเรียนวิชา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ระเบียบวิธีการวิจัยทางธุรกิจคืออะไร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2. 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คำถามปลายปิด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 (Close-Ended Response Question  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หรือ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 Fixed-Alternative Question)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ผู้วิจัยเตรียมคำตอบให้เลือกคำ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ตอบ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ที่ใกล้เคียงกับความคิดเห็นของผู้ตอบมากที่สุด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คำถามปลายปิดมีรูปแบบของคำถามมากมาย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		2.1 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คำถามแบบมีคำตอบให้เลือกได้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2 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คำตอบ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(Sample-dichotomy question 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หรือ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Two-way question)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เช่น</a:t>
            </a:r>
          </a:p>
          <a:p>
            <a:pPr eaLnBrk="1" hangingPunct="1">
              <a:buFontTx/>
              <a:buNone/>
              <a:defRPr/>
            </a:pPr>
            <a:r>
              <a:rPr lang="th-TH" sz="2800" b="1" u="sng" dirty="0" smtClean="0">
                <a:solidFill>
                  <a:srgbClr val="000000"/>
                </a:solidFill>
                <a:latin typeface="Angsana New" pitchFamily="18" charset="-34"/>
              </a:rPr>
              <a:t>คำถาม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ท่านคิดว่าหน่วยงานของท่านควรปรับปรุงระบบการฝึกอบรมใหม่หรือไม่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		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1.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ควรปรับปรุง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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2. 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ไม่ควรปรับปรุง</a:t>
            </a:r>
            <a:r>
              <a:rPr lang="en-US" sz="2800" dirty="0" smtClean="0"/>
              <a:t> </a:t>
            </a:r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CC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การใช้ข้อความในแบบถามและชนิดของแบบสอบถาม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2.2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คำถามแบบมีทางเลือกคงที่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(Determinant-Choices Question)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หรือคำถามแบบหลายตัวเลือก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(Multiple Choices Question)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เช่น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800" b="1" u="sng" dirty="0" smtClean="0">
                <a:solidFill>
                  <a:srgbClr val="000000"/>
                </a:solidFill>
                <a:latin typeface="Angsana New" pitchFamily="18" charset="-34"/>
              </a:rPr>
              <a:t>คำถาม 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เหตุผลที่สำคัญที่สุดที่ท่านเลือกเรียนต่อปริญญาโทคือข้อใด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		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1.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เรียนเสาร์-อาทิตย์ได้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	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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2. 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เพื่อความก้าวหน้าในการทำงาน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		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3.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เพื่อนชวน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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4. 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ยังหางานทำไม่ได้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		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5.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มหาวิทยาลัยอยู่ใกล้บ้าน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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6. 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อื่นๆ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(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โปรดระบุ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) ..........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2.3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คำถามที่กำหนดความถี่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(Frequency Determination Question)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เช่น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800" b="1" u="sng" dirty="0" smtClean="0">
                <a:solidFill>
                  <a:srgbClr val="000000"/>
                </a:solidFill>
                <a:latin typeface="Angsana New" pitchFamily="18" charset="-34"/>
              </a:rPr>
              <a:t>คำถาม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โดยปกติ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ท่านออกกำลังกายกี่ครั้งต่อสัปดาห์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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1. 1-2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ครั้ง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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2. 3-4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ครั้ง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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3.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มากกว่า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4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ครั้ง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CC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การใช้ข้อความในแบบถามและชนิดของแบบสอบถาม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2.4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คำถามแบบให้เลือกตอบหลายข้อ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(Checklist Question)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เช่น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800" u="sng" dirty="0" smtClean="0">
                <a:solidFill>
                  <a:srgbClr val="000000"/>
                </a:solidFill>
                <a:latin typeface="Angsana New" pitchFamily="18" charset="-34"/>
              </a:rPr>
              <a:t>คำถาม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ปัจจุบัน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ท่านมีอุปกรณ์ไฟฟ้าอะไรบ้าง</a:t>
            </a:r>
            <a:endParaRPr lang="en-US" sz="24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		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1.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โทรทัศน์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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2.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เครื่องซักผ้า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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3.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พัดลม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		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4.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หม้อหุงข้าวไฟฟ้า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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5.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วิทยุ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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6.เครื่องทำน้ำร้อน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		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7.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อื่นๆ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(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โปรดระบุ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) .................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2.5 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สเกลการจัดลำดับทัศนคติ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(Attitude Rating Scales)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เช่น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-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มาตรวัดลิเกริต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(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Likert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Scale)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เช่น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	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เห็นด้วยอย่างยิ่ง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   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เห็นด้วย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    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ไม่แน่ใจ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   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ไม่เห็นด้วย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  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ไม่เห็นด้วยอย่างยิ่ง</a:t>
            </a:r>
            <a:endParaRPr lang="en-US" sz="24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	  5.......................      4............       3...........        2..............      1......................... </a:t>
            </a:r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CC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การใช้ข้อความในแบบถามและชนิดของแบบสอบถาม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b="1" smtClean="0">
                <a:solidFill>
                  <a:srgbClr val="000000"/>
                </a:solidFill>
                <a:latin typeface="Angsana New" pitchFamily="18" charset="-34"/>
              </a:rPr>
              <a:t>	-</a:t>
            </a:r>
            <a:r>
              <a:rPr lang="en-US" sz="2800" b="1" smtClean="0">
                <a:solidFill>
                  <a:srgbClr val="000000"/>
                </a:solidFill>
                <a:latin typeface="Angsana New" pitchFamily="18" charset="-34"/>
              </a:rPr>
              <a:t>คำถามแบบมาตรวัด Semantic Differential Scale </a:t>
            </a:r>
            <a:r>
              <a:rPr lang="th-TH" sz="2800" b="1" smtClean="0">
                <a:solidFill>
                  <a:srgbClr val="000000"/>
                </a:solidFill>
                <a:latin typeface="Angsana New" pitchFamily="18" charset="-34"/>
              </a:rPr>
              <a:t>เช่น</a:t>
            </a:r>
            <a:endParaRPr lang="en-US" sz="280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sz="2800" b="1" u="sng" smtClean="0">
                <a:solidFill>
                  <a:srgbClr val="000000"/>
                </a:solidFill>
                <a:latin typeface="Angsana New" pitchFamily="18" charset="-34"/>
              </a:rPr>
              <a:t>คำถาม</a:t>
            </a:r>
            <a:r>
              <a:rPr lang="th-TH" sz="280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ท่านมีความคิดเห็นต่อการให้บริการประชาชนของสถานีตำรวจอย่างไร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		รวดเร็ว	  7 ......... :6…… :5 …... :4 …… : 3.…. : 2….. :1…..  ล่าช้า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		ประทับใจ    7........ :6……: 5…... :4 ……:3 .…. :2 ….. :1…. ไม่ประทับใจ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smtClean="0">
                <a:solidFill>
                  <a:srgbClr val="000000"/>
                </a:solidFill>
                <a:latin typeface="Angsana New" pitchFamily="18" charset="-34"/>
              </a:rPr>
              <a:t>	-คำถามโดยใช้มาตรวัดแบบ Stapel Scale</a:t>
            </a: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 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		*ด้านบวก หมายถึง  ระดับความพอใจระดับมากถึงน้อยมีค่า+5 ถึง+1 ตามลำดับ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		*ด้านลบ   หมายถึง   ระดับความไม่พอใจระดับมากถึงน้อยมีค่า -1ถึง –5 ตามลำดับ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>
                <a:solidFill>
                  <a:srgbClr val="000000"/>
                </a:solidFill>
                <a:latin typeface="Angsana New" pitchFamily="18" charset="-34"/>
              </a:rPr>
              <a:t>			</a:t>
            </a:r>
            <a:r>
              <a:rPr lang="en-US" sz="1400" smtClean="0"/>
              <a:t>		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CC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การใช้ข้อความในแบบถามและชนิดของแบบสอบถาม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2.6  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คำถามแบบจัดลำดับ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(Ranking Question)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เช่น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sz="2800" b="1" u="sng" dirty="0" smtClean="0">
                <a:solidFill>
                  <a:srgbClr val="000000"/>
                </a:solidFill>
                <a:latin typeface="Angsana New" pitchFamily="18" charset="-34"/>
              </a:rPr>
              <a:t>คำถาม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	ทีมผู้บริหารขององค์การเชื่อว่าความลับสู่ความสำเร็จของหน่วยงานคือ .........(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โปรดจัดลำดับ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1, 2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และ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3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เลือกได้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3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ลำดับตามความเห็นของท่าน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_____	1. 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สร้างทีมที่มีประสิทธิภาพ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   _____	2. 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สร้างผลิตภัณฑ์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/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บริการมีคุณภาพ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_____	3. 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กล้าเสี่ยงทางการเงิน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	   _____	4.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บริหารเพื่ออนาคตระยะยาว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_____	5. 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ให้แน่ใจว่าได้กำไรสูง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	   _____	6. 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ควบคุมต้นทุนค่าใช้จ่าย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_____	7. 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สร้างและรักษาเครือข่ายได้ดี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_____	8. 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อื่นๆ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(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โปรดระบุ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)..............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2.7  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คำถามแบบใช้มาตรวัดความสำคัญ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(Importance Scale)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เป็นคำถามที่ให้ผู้ตอบให้คะแนนความสำคัญของคุณสมบัติ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CC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การใช้ข้อความในแบบถามและชนิดของแบบสอบถาม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ตัวอย่าง</a:t>
            </a:r>
          </a:p>
        </p:txBody>
      </p:sp>
      <p:graphicFrame>
        <p:nvGraphicFramePr>
          <p:cNvPr id="198660" name="Group 4"/>
          <p:cNvGraphicFramePr>
            <a:graphicFrameLocks noGrp="1"/>
          </p:cNvGraphicFramePr>
          <p:nvPr/>
        </p:nvGraphicFramePr>
        <p:xfrm>
          <a:off x="323850" y="1700213"/>
          <a:ext cx="8496300" cy="4752976"/>
        </p:xfrm>
        <a:graphic>
          <a:graphicData uri="http://schemas.openxmlformats.org/drawingml/2006/table">
            <a:tbl>
              <a:tblPr/>
              <a:tblGrid>
                <a:gridCol w="2673350"/>
                <a:gridCol w="1312863"/>
                <a:gridCol w="1127125"/>
                <a:gridCol w="1128712"/>
                <a:gridCol w="1127125"/>
                <a:gridCol w="1127125"/>
              </a:tblGrid>
              <a:tr h="9159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ปัญหาที่มีผลกระทบต่อธุรกิจร้านขายของชำ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ระดับปัญหาและอุปสรรคที่มีผลกระทบ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5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มากที่สุด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มาก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ปานกลาง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น้อย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น้อยมาก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สินค้าไม่ทันสมัย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ผู้บริโภคชอบบริการตนเอง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คู่แข่งขันห้างสรรพสินค้า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จำนวนลูกค้ามีน้อย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……………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……………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……………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……………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Cordia New" pitchFamily="34" charset="-34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…………..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469900"/>
            <a:ext cx="6604000" cy="946150"/>
          </a:xfrm>
        </p:spPr>
        <p:txBody>
          <a:bodyPr/>
          <a:lstStyle/>
          <a:p>
            <a:r>
              <a:rPr lang="th-TH" sz="4000" b="1" i="1">
                <a:solidFill>
                  <a:srgbClr val="000000"/>
                </a:solidFill>
              </a:rPr>
              <a:t>เครื่องมือที่ใช้ในการเก็บรวบรวมข้อมูล</a:t>
            </a:r>
            <a:r>
              <a:rPr lang="th-TH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340600" cy="3657600"/>
          </a:xfrm>
        </p:spPr>
        <p:txBody>
          <a:bodyPr/>
          <a:lstStyle/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เครื่องมือที่ใช้ในการรวบรวมข้อมูลสำหรับการวิจัย มีอยู่หลายชนิด แต่ที่นิยมใช้ในการวิจัยทางสังคมศาสตร์และทางธุรกิจ มีอยู่ 4 ชนิดคือ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1. แบบทดสอบ </a:t>
            </a:r>
            <a:r>
              <a:rPr lang="en-US" dirty="0">
                <a:solidFill>
                  <a:srgbClr val="000000"/>
                </a:solidFill>
                <a:latin typeface="Angsana New" pitchFamily="18" charset="-34"/>
              </a:rPr>
              <a:t>(Test)</a:t>
            </a:r>
            <a:endParaRPr lang="th-TH" dirty="0">
              <a:solidFill>
                <a:srgbClr val="000000"/>
              </a:solidFill>
              <a:latin typeface="Angsana New" pitchFamily="18" charset="-34"/>
            </a:endParaRP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	แบบทดสอบ หมายถึง ชุดของคำถามที่สร้างขึ้นเพื่อนำไปเร้าหรือกระตุ้นให้บุคคลแสดงพฤติกรรมตอบสนองออกมาให้สังเกตหรือวัดได้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2.8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คำถามแบบใช้สเกลความตั้งใจ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(Intention-To-Behave-Scale)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เช่น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b="1" u="sng" dirty="0" smtClean="0">
                <a:solidFill>
                  <a:srgbClr val="000000"/>
                </a:solidFill>
                <a:latin typeface="Angsana New" pitchFamily="18" charset="-34"/>
              </a:rPr>
              <a:t>คำถาม</a:t>
            </a: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ท่านมีโครงการที่จะปรับปรุงสภาพร้านค้าของท่านหรือไม่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		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1.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ควรปรับปรุง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		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  <a:sym typeface="Wingdings" pitchFamily="2" charset="2"/>
              </a:rPr>
              <a:t>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2.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ไม่ควรปรับปรุง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2.9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คำถามแบบโยงความสัมพันธ์ระหว่างคำพูดหรือข้อความ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(Word Association) 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เช่น 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b="1" u="sng" dirty="0" smtClean="0">
                <a:solidFill>
                  <a:srgbClr val="000000"/>
                </a:solidFill>
                <a:latin typeface="Angsana New" pitchFamily="18" charset="-34"/>
              </a:rPr>
              <a:t>คำถาม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ท่านคิดว่าธุรกิจกลุ่มใดเป็นคู่แข่งขันที่สำคัญของท่าน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................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		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โลโก้ของ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7-Eleven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..........................................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CC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การใช้ข้อความในแบบถามและชนิดของแบบสอบถาม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2.9 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การเติมประโยคให้สมบูรณ์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(Sentence Completion) </a:t>
            </a: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เช่น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b="1" u="sng" dirty="0" smtClean="0">
                <a:solidFill>
                  <a:srgbClr val="000000"/>
                </a:solidFill>
                <a:latin typeface="Angsana New" pitchFamily="18" charset="-34"/>
              </a:rPr>
              <a:t>คำถาม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หัวหน้างานที่เป็นตัวอย่างการทำงานที่ดีที่สุดคือ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.........................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2.10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การเติมเรื่องราวให้สมบูรณ์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(Story completion) </a:t>
            </a: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เช่น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b="1" u="sng" dirty="0" smtClean="0">
                <a:solidFill>
                  <a:srgbClr val="000000"/>
                </a:solidFill>
                <a:latin typeface="Angsana New" pitchFamily="18" charset="-34"/>
              </a:rPr>
              <a:t>คำถาม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สินค้าของร้านายของชำที่ควรนำมาไว้ขายเพิ่มเติม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..................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2.11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การเติมภาพให้สมบูรณ์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(Picture completion)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เช่น</a:t>
            </a:r>
            <a:endParaRPr lang="en-US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b="1" u="sng" dirty="0" smtClean="0">
                <a:solidFill>
                  <a:srgbClr val="000000"/>
                </a:solidFill>
                <a:latin typeface="Angsana New" pitchFamily="18" charset="-34"/>
              </a:rPr>
              <a:t>คำถาม</a:t>
            </a:r>
            <a:r>
              <a:rPr lang="en-US" b="1" u="sng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โลโก้ของ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7-Eleven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ที่ขาดไปคือ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...........................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CC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การใช้ข้อความในแบบถามและชนิดของแบบสอบถาม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1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CC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การใช้ข้อความในแบบถามและชนิดของแบบสอบถาม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495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2.12  </a:t>
            </a:r>
            <a:r>
              <a:rPr lang="en-US" sz="3600" b="1" dirty="0" err="1" smtClean="0">
                <a:solidFill>
                  <a:srgbClr val="000000"/>
                </a:solidFill>
                <a:latin typeface="Angsana New" pitchFamily="18" charset="-34"/>
              </a:rPr>
              <a:t>การสร้างเรื่องที่เกี่ยวข้องกับภาพ</a:t>
            </a: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 (Thematic Apperception Test (TAT) </a:t>
            </a:r>
            <a:r>
              <a:rPr lang="th-TH" sz="3600" b="1" dirty="0" smtClean="0">
                <a:solidFill>
                  <a:srgbClr val="000000"/>
                </a:solidFill>
                <a:latin typeface="Angsana New" pitchFamily="18" charset="-34"/>
              </a:rPr>
              <a:t>เช่น </a:t>
            </a:r>
            <a:endParaRPr lang="en-US" sz="36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sz="3600" b="1" u="sng" dirty="0" smtClean="0">
                <a:solidFill>
                  <a:srgbClr val="000000"/>
                </a:solidFill>
                <a:latin typeface="Angsana New" pitchFamily="18" charset="-34"/>
              </a:rPr>
              <a:t>คำถาม</a:t>
            </a: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โลโก้ของ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7-Eleven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มีความหมายคือ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................................</a:t>
            </a:r>
          </a:p>
        </p:txBody>
      </p:sp>
      <p:pic>
        <p:nvPicPr>
          <p:cNvPr id="162822" name="Picture 6" descr="Logo1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276600" y="3644900"/>
            <a:ext cx="1860550" cy="1871663"/>
          </a:xfrm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</a:rPr>
              <a:t>หลักการตั้งถามหรือศิลปะการถามคำถาม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หลีกเลี่ยงความซับซ้อน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ใช้ภาษาธรรมดาที่ง่ายโดยใช้ภาษาพูด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หลีกเลี่ยงคำถามนำและคำถามที่ยากเกินไป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หลีกเลี่ยงคำถามชี้นำ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คำถามที่ตอบยาก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หลีกเลี่ยงคำถามที่มีความคลุมเครือ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ต้องเจาะจงให้มากที่สุด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หลีกเลี่ยงแบบสอบถามซ้ำซ้อน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หลีกเลี่ยงการตั้งข้อสมมุติ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หลีกเลี่ยงคำถามที่ต้องฟื้นความทรงจำของผู้ตอบ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CC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ลำดับขั้นตอนของคำถามที่ดี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Tx/>
              <a:buNone/>
              <a:defRPr/>
            </a:pPr>
            <a:r>
              <a:rPr lang="en-US" sz="3600" b="1" smtClean="0">
                <a:solidFill>
                  <a:srgbClr val="000000"/>
                </a:solidFill>
                <a:latin typeface="Angsana New" pitchFamily="18" charset="-34"/>
              </a:rPr>
              <a:t>การจัดลำดับคำถาม (Question Sequence) </a:t>
            </a:r>
          </a:p>
          <a:p>
            <a:pPr marL="609600" indent="-609600" eaLnBrk="1" hangingPunct="1">
              <a:buClr>
                <a:srgbClr val="6699FF"/>
              </a:buClr>
              <a:buFont typeface="Wingdings" pitchFamily="2" charset="2"/>
              <a:buChar char="v"/>
              <a:defRPr/>
            </a:pPr>
            <a:r>
              <a:rPr lang="en-US" sz="3600" smtClean="0">
                <a:solidFill>
                  <a:srgbClr val="000000"/>
                </a:solidFill>
                <a:latin typeface="Angsana New" pitchFamily="18" charset="-34"/>
              </a:rPr>
              <a:t>องค์ประกอบของแบบสอบถาม</a:t>
            </a:r>
          </a:p>
          <a:p>
            <a:pPr marL="609600" indent="-609600" eaLnBrk="1" hangingPunct="1">
              <a:buClr>
                <a:srgbClr val="6699FF"/>
              </a:buClr>
              <a:buFont typeface="Wingdings" pitchFamily="2" charset="2"/>
              <a:buChar char="v"/>
              <a:defRPr/>
            </a:pPr>
            <a:r>
              <a:rPr lang="en-US" sz="3600" smtClean="0">
                <a:solidFill>
                  <a:srgbClr val="000000"/>
                </a:solidFill>
                <a:latin typeface="Angsana New" pitchFamily="18" charset="-34"/>
              </a:rPr>
              <a:t>ลักษณะของคำถาม</a:t>
            </a:r>
          </a:p>
          <a:p>
            <a:pPr marL="609600" indent="-609600" eaLnBrk="1" hangingPunct="1">
              <a:buClr>
                <a:srgbClr val="6699FF"/>
              </a:buClr>
              <a:buFont typeface="Wingdings" pitchFamily="2" charset="2"/>
              <a:buChar char="v"/>
              <a:defRPr/>
            </a:pPr>
            <a:r>
              <a:rPr lang="en-US" sz="3600" smtClean="0">
                <a:solidFill>
                  <a:srgbClr val="000000"/>
                </a:solidFill>
                <a:latin typeface="Angsana New" pitchFamily="18" charset="-34"/>
              </a:rPr>
              <a:t>หลักการตั้งคำถาม</a:t>
            </a:r>
          </a:p>
          <a:p>
            <a:pPr marL="609600" indent="-609600" eaLnBrk="1" hangingPunct="1">
              <a:buClr>
                <a:srgbClr val="6699FF"/>
              </a:buClr>
              <a:buFont typeface="Wingdings" pitchFamily="2" charset="2"/>
              <a:buChar char="v"/>
              <a:defRPr/>
            </a:pPr>
            <a:r>
              <a:rPr lang="en-US" sz="3600" smtClean="0">
                <a:solidFill>
                  <a:srgbClr val="000000"/>
                </a:solidFill>
                <a:latin typeface="Angsana New" pitchFamily="18" charset="-34"/>
              </a:rPr>
              <a:t>ขั้นตอนในการสร้างแบบสอบถาม</a:t>
            </a:r>
          </a:p>
          <a:p>
            <a:pPr marL="609600" indent="-609600" eaLnBrk="1" hangingPunct="1">
              <a:buClr>
                <a:srgbClr val="6699FF"/>
              </a:buClr>
              <a:buFont typeface="Wingdings" pitchFamily="2" charset="2"/>
              <a:buChar char="v"/>
              <a:defRPr/>
            </a:pPr>
            <a:r>
              <a:rPr lang="en-US" sz="3600" smtClean="0">
                <a:solidFill>
                  <a:srgbClr val="000000"/>
                </a:solidFill>
                <a:latin typeface="Angsana New" pitchFamily="18" charset="-34"/>
              </a:rPr>
              <a:t>การประมวลผลและวิเคราะห์ข้อมูล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CC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000000"/>
                </a:solidFill>
              </a:rPr>
              <a:t>โปรแกรมคอมพิวเตอร์</a:t>
            </a:r>
            <a:endParaRPr lang="th-TH" dirty="0" smtClean="0">
              <a:solidFill>
                <a:srgbClr val="000000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Tx/>
              <a:buNone/>
              <a:defRPr/>
            </a:pPr>
            <a:endParaRPr lang="en-US" sz="5400" dirty="0" smtClean="0">
              <a:solidFill>
                <a:srgbClr val="C00000"/>
              </a:solidFill>
            </a:endParaRPr>
          </a:p>
          <a:p>
            <a:pPr marL="609600" indent="-609600" algn="ctr" eaLnBrk="1" hangingPunct="1">
              <a:buFontTx/>
              <a:buNone/>
              <a:defRPr/>
            </a:pPr>
            <a:endParaRPr lang="en-US" sz="5400" dirty="0" smtClean="0">
              <a:solidFill>
                <a:srgbClr val="C00000"/>
              </a:solidFill>
            </a:endParaRPr>
          </a:p>
          <a:p>
            <a:pPr marL="609600" indent="-609600" algn="ctr" eaLnBrk="1" hangingPunct="1">
              <a:buFontTx/>
              <a:buNone/>
              <a:defRPr/>
            </a:pPr>
            <a:endParaRPr lang="en-US" sz="5400" dirty="0" smtClean="0">
              <a:solidFill>
                <a:srgbClr val="C00000"/>
              </a:solidFill>
            </a:endParaRPr>
          </a:p>
          <a:p>
            <a:pPr marL="609600" indent="-609600" algn="ctr" eaLnBrk="1" hangingPunct="1">
              <a:buFontTx/>
              <a:buNone/>
              <a:defRPr/>
            </a:pPr>
            <a:r>
              <a:rPr lang="en-US" sz="5400" dirty="0" smtClean="0">
                <a:solidFill>
                  <a:srgbClr val="C00000"/>
                </a:solidFill>
              </a:rPr>
              <a:t>Statistical </a:t>
            </a:r>
            <a:r>
              <a:rPr lang="en-US" sz="5400" dirty="0" smtClean="0">
                <a:solidFill>
                  <a:srgbClr val="C00000"/>
                </a:solidFill>
              </a:rPr>
              <a:t>Package for the Social Sciences</a:t>
            </a:r>
            <a:endParaRPr lang="en-US" sz="7200" dirty="0" smtClean="0">
              <a:solidFill>
                <a:srgbClr val="C00000"/>
              </a:solidFill>
              <a:latin typeface="Angsana New" pitchFamily="18" charset="-34"/>
            </a:endParaRPr>
          </a:p>
        </p:txBody>
      </p:sp>
      <p:pic>
        <p:nvPicPr>
          <p:cNvPr id="2050" name="Picture 2" descr="http://www.nonthippc.com/mfiles_courses/sp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500174"/>
            <a:ext cx="2214578" cy="22145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CC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000000"/>
                </a:solidFill>
              </a:rPr>
              <a:t>โปรแกรมคอมพิวเตอร์</a:t>
            </a:r>
            <a:endParaRPr lang="th-TH" dirty="0" smtClean="0">
              <a:solidFill>
                <a:srgbClr val="000000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Tx/>
              <a:buNone/>
              <a:defRPr/>
            </a:pPr>
            <a:r>
              <a:rPr lang="th-TH" sz="8800" b="1" dirty="0" smtClean="0">
                <a:solidFill>
                  <a:srgbClr val="000000"/>
                </a:solidFill>
                <a:latin typeface="Angsana New" pitchFamily="18" charset="-34"/>
              </a:rPr>
              <a:t>ใช้สำหรับการวิเคราะห์</a:t>
            </a:r>
          </a:p>
          <a:p>
            <a:pPr marL="609600" indent="-609600" algn="ctr" eaLnBrk="1" hangingPunct="1">
              <a:buFontTx/>
              <a:buNone/>
              <a:defRPr/>
            </a:pPr>
            <a:r>
              <a:rPr lang="th-TH" sz="8800" b="1" dirty="0" smtClean="0">
                <a:solidFill>
                  <a:srgbClr val="000000"/>
                </a:solidFill>
                <a:latin typeface="Angsana New" pitchFamily="18" charset="-34"/>
              </a:rPr>
              <a:t>ทางสถิติ</a:t>
            </a:r>
            <a:endParaRPr lang="en-US" sz="8800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CC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dirty="0" smtClean="0">
                <a:solidFill>
                  <a:srgbClr val="000000"/>
                </a:solidFill>
              </a:rPr>
              <a:t>โจทย์ในชั้นเรียน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Tx/>
              <a:buNone/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marL="609600" indent="-609600" eaLnBrk="1" hangingPunct="1">
              <a:buClr>
                <a:srgbClr val="6699FF"/>
              </a:buClr>
              <a:buFont typeface="Wingdings" pitchFamily="2" charset="2"/>
              <a:buChar char="v"/>
              <a:defRPr/>
            </a:pPr>
            <a:r>
              <a:rPr lang="th-TH" sz="3600" dirty="0" smtClean="0">
                <a:solidFill>
                  <a:srgbClr val="000000"/>
                </a:solidFill>
                <a:latin typeface="Angsana New" pitchFamily="18" charset="-34"/>
              </a:rPr>
              <a:t>จงสร้างแบบสอบถามจากโจทย์หัวข้อวิจัยที่ผ่านมา</a:t>
            </a:r>
            <a:endParaRPr lang="en-US" sz="3600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14388" y="341313"/>
            <a:ext cx="5735637" cy="900112"/>
          </a:xfrm>
        </p:spPr>
        <p:txBody>
          <a:bodyPr/>
          <a:lstStyle/>
          <a:p>
            <a:r>
              <a:rPr lang="th-TH" sz="4000" b="1" i="1">
                <a:solidFill>
                  <a:srgbClr val="000000"/>
                </a:solidFill>
              </a:rPr>
              <a:t>ประเภทของแบบทดสอบ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196137" cy="3887788"/>
          </a:xfrm>
        </p:spPr>
        <p:txBody>
          <a:bodyPr/>
          <a:lstStyle/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</a:t>
            </a:r>
            <a:r>
              <a:rPr lang="th-TH" sz="2800" dirty="0">
                <a:solidFill>
                  <a:srgbClr val="FF0000"/>
                </a:solidFill>
              </a:rPr>
              <a:t>	</a:t>
            </a:r>
            <a:r>
              <a:rPr lang="th-TH" dirty="0">
                <a:solidFill>
                  <a:srgbClr val="FF0000"/>
                </a:solidFill>
              </a:rPr>
              <a:t>1. แบบทดสอบวัดผลสัมฤทธิ์ </a:t>
            </a:r>
            <a:r>
              <a:rPr lang="en-US" dirty="0">
                <a:solidFill>
                  <a:srgbClr val="FF0000"/>
                </a:solidFill>
                <a:latin typeface="Angsana New" pitchFamily="18" charset="-34"/>
              </a:rPr>
              <a:t>(Achievement Test)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th-TH" dirty="0">
              <a:solidFill>
                <a:srgbClr val="FF0000"/>
              </a:solidFill>
            </a:endParaRP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เป็นแบบทดสอบที่ใช้วัดความรู้ ทักษะ สมรรถภาพสมองในด้านต่างๆที่ได้จากการเรียนรู้หรือประสบการณ์ทั้งปวง ซึ่งสามารถแยกได้ 2 ลักษณะคือ แบบทดสอบที่ครูสร้างขึ้น และแบบทดสอบมาตรฐาน ซึ่งทั้งสองแบบจะมีลักษณะเช่นเดียวกัน ต่างกันตรงที่แบบทดสอบมาตรฐานจะถูกกำหนดถึงมาตรฐานในการสร้าง การดำเนินการสอบ การตรวจวัดคะแนน และการแปลความหมายของคะแนน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836613"/>
            <a:ext cx="7631113" cy="4824412"/>
          </a:xfrm>
          <a:noFill/>
          <a:ln/>
        </p:spPr>
        <p:txBody>
          <a:bodyPr/>
          <a:lstStyle/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รูปแบบของแบบวัดผลสัมฤทธิ์ที่นิยมใช้มีอยู่ 3 รูปแบบ คือ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1.1 แบบปากเปล่า </a:t>
            </a:r>
            <a:r>
              <a:rPr lang="en-US" dirty="0">
                <a:solidFill>
                  <a:srgbClr val="000000"/>
                </a:solidFill>
                <a:latin typeface="Angsana New" pitchFamily="18" charset="-34"/>
              </a:rPr>
              <a:t>(Oral Test)</a:t>
            </a:r>
            <a:r>
              <a:rPr lang="th-TH" dirty="0">
                <a:solidFill>
                  <a:srgbClr val="000000"/>
                </a:solidFill>
              </a:rPr>
              <a:t> 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1.2 แบบเขียนตอบ </a:t>
            </a:r>
            <a:r>
              <a:rPr lang="en-US" dirty="0">
                <a:solidFill>
                  <a:srgbClr val="000000"/>
                </a:solidFill>
                <a:latin typeface="Angsana New" pitchFamily="18" charset="-34"/>
              </a:rPr>
              <a:t>(Paper-Pencil Test)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Angsana New" pitchFamily="18" charset="-34"/>
              </a:rPr>
              <a:t>	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Angsana New" pitchFamily="18" charset="-34"/>
              </a:rPr>
              <a:t>	1.3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th-TH" dirty="0">
                <a:solidFill>
                  <a:srgbClr val="000000"/>
                </a:solidFill>
              </a:rPr>
              <a:t>แบบปฏิบัติ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Angsana New" pitchFamily="18" charset="-34"/>
              </a:rPr>
              <a:t>(Performance Test)</a:t>
            </a:r>
            <a:endParaRPr lang="th-TH" dirty="0">
              <a:solidFill>
                <a:srgbClr val="000000"/>
              </a:solidFill>
              <a:latin typeface="Angsana New" pitchFamily="18" charset="-34"/>
            </a:endParaRP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	</a:t>
            </a:r>
            <a:r>
              <a:rPr lang="th-TH" dirty="0" smtClean="0">
                <a:solidFill>
                  <a:srgbClr val="000000"/>
                </a:solidFill>
              </a:rPr>
              <a:t> </a:t>
            </a:r>
            <a:endParaRPr lang="th-TH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836613"/>
            <a:ext cx="7631113" cy="4824412"/>
          </a:xfrm>
          <a:noFill/>
          <a:ln/>
        </p:spPr>
        <p:txBody>
          <a:bodyPr/>
          <a:lstStyle/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	</a:t>
            </a:r>
            <a:r>
              <a:rPr lang="th-TH" dirty="0">
                <a:solidFill>
                  <a:srgbClr val="FF0000"/>
                </a:solidFill>
              </a:rPr>
              <a:t>2. แบบทดสอบวัดความถนัด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Angsana New" pitchFamily="18" charset="-34"/>
              </a:rPr>
              <a:t>(Aptitude Test)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th-TH" dirty="0">
              <a:solidFill>
                <a:srgbClr val="FF0000"/>
              </a:solidFill>
            </a:endParaRP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เป็นแบบทดสอบที่ใช้วัดสมรรถภาพในการเรียนรุ้ว่าผู้เรียนมีความสามารถในการเรียนรู้ในด้านใด มีความถนัดในด้านใด เพื่อเป็นประโยชน์ในการตัดสินใจ เพื่อที่จะได้ประสบความสำเร็จในการเรียนหรือการทำงาน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765175"/>
            <a:ext cx="7631113" cy="5040313"/>
          </a:xfrm>
        </p:spPr>
        <p:txBody>
          <a:bodyPr/>
          <a:lstStyle/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</a:t>
            </a:r>
            <a:r>
              <a:rPr lang="th-TH" sz="2800" dirty="0">
                <a:solidFill>
                  <a:srgbClr val="FF0000"/>
                </a:solidFill>
              </a:rPr>
              <a:t>3. แบบทดสอบวัดบุคคลและสังคม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ngsana New" pitchFamily="18" charset="-34"/>
              </a:rPr>
              <a:t>(Personal and Social Test)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th-TH" sz="2800" dirty="0">
                <a:solidFill>
                  <a:srgbClr val="000000"/>
                </a:solidFill>
              </a:rPr>
              <a:t>เป็นแบบทดสอบที่ใช้วัดบุคลิกภาพ การปรับตัว ทดสอบวัดเจตคติ และความสนใจของบุคคลในสังคม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ลักษณะของแบบทดสอบที่ดี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1. ความเที่ยงตรง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ngsana New" pitchFamily="18" charset="-34"/>
              </a:rPr>
              <a:t>(Validity)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th-TH" sz="2800" dirty="0">
                <a:solidFill>
                  <a:srgbClr val="000000"/>
                </a:solidFill>
              </a:rPr>
              <a:t>คือ วัดได้ตรงตามจุดมุ่งหมายที่ตั้งไว้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2. ความเชื่อมั่น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ngsana New" pitchFamily="18" charset="-34"/>
              </a:rPr>
              <a:t>(Reliability)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th-TH" sz="2800" dirty="0">
                <a:solidFill>
                  <a:srgbClr val="000000"/>
                </a:solidFill>
              </a:rPr>
              <a:t>คือ วัดได้คงที่แน่นอน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3. ความเป็นปรนัย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ngsana New" pitchFamily="18" charset="-34"/>
              </a:rPr>
              <a:t>(Objective)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th-TH" sz="2800" dirty="0">
                <a:solidFill>
                  <a:srgbClr val="000000"/>
                </a:solidFill>
              </a:rPr>
              <a:t>คือ คำถามชัดเจน ระบบการให้คะแนนและการแปลความหมายคะแนนชัดเจน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4. ความยาก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ngsana New" pitchFamily="18" charset="-34"/>
              </a:rPr>
              <a:t>(Difficulty)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th-TH" sz="2800" dirty="0">
                <a:solidFill>
                  <a:srgbClr val="000000"/>
                </a:solidFill>
              </a:rPr>
              <a:t>คือ มีความยากที่พอเหมาะไม่ยากหรือง่ายเกินไป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5. อำนาจจำแนก </a:t>
            </a:r>
            <a:r>
              <a:rPr lang="th-TH" sz="2800" dirty="0">
                <a:solidFill>
                  <a:srgbClr val="000000"/>
                </a:solidFill>
                <a:latin typeface="Angsana New" pitchFamily="18" charset="-34"/>
              </a:rPr>
              <a:t>(</a:t>
            </a:r>
            <a:r>
              <a:rPr lang="en-US" sz="2800" dirty="0">
                <a:solidFill>
                  <a:srgbClr val="000000"/>
                </a:solidFill>
                <a:latin typeface="Angsana New" pitchFamily="18" charset="-34"/>
              </a:rPr>
              <a:t>Discrimination)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th-TH" sz="2800" dirty="0">
                <a:solidFill>
                  <a:srgbClr val="000000"/>
                </a:solidFill>
              </a:rPr>
              <a:t>คือ ความสามารถในการจำแนกคนเก่งกับคนอ่อนได้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4663"/>
            <a:ext cx="6870700" cy="919162"/>
          </a:xfrm>
        </p:spPr>
        <p:txBody>
          <a:bodyPr/>
          <a:lstStyle/>
          <a:p>
            <a:r>
              <a:rPr lang="th-TH" sz="4000" b="1" i="1">
                <a:solidFill>
                  <a:srgbClr val="000000"/>
                </a:solidFill>
              </a:rPr>
              <a:t>การเก็บข้อมูลด้วยวิธีการสังเกต</a:t>
            </a:r>
            <a:r>
              <a:rPr lang="en-US">
                <a:solidFill>
                  <a:srgbClr val="000000"/>
                </a:solidFill>
              </a:rPr>
              <a:t> </a:t>
            </a:r>
            <a:endParaRPr lang="th-TH">
              <a:solidFill>
                <a:srgbClr val="000000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09763"/>
            <a:ext cx="7196137" cy="3055937"/>
          </a:xfrm>
        </p:spPr>
        <p:txBody>
          <a:bodyPr/>
          <a:lstStyle/>
          <a:p>
            <a:pPr algn="thaiDist">
              <a:lnSpc>
                <a:spcPct val="8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การเก็บข้อมูลด้วยวิธีการสังเกต คือ การเก็บข้อมูลโดยผู้วิจัยได้เฝ้าดูปรากฏการณ์บางอย่างที่เกิดขึ้นในกลุ่มผู้ถูกสังเกตอย่างตั้งใจ และมีการวางแผนเป็นระบบเพื่อหาคำตอบที่ตอบสนองวัตถุประสงค์ของการวิจัยโดยอาศัยประสาทสัมผัสทั้ง 5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รูปแบบของการสังเกต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</a:t>
            </a:r>
            <a:r>
              <a:rPr lang="th-TH" sz="2800" dirty="0">
                <a:solidFill>
                  <a:srgbClr val="FF0000"/>
                </a:solidFill>
              </a:rPr>
              <a:t>1. การสังเกตแบบมีโครงสร้าง</a:t>
            </a:r>
            <a:r>
              <a:rPr lang="th-TH" sz="2800" dirty="0">
                <a:solidFill>
                  <a:srgbClr val="FF0000"/>
                </a:solidFill>
                <a:latin typeface="Angsana New" pitchFamily="18" charset="-34"/>
              </a:rPr>
              <a:t>(</a:t>
            </a:r>
            <a:r>
              <a:rPr lang="en-US" sz="2800" dirty="0">
                <a:solidFill>
                  <a:srgbClr val="FF0000"/>
                </a:solidFill>
                <a:latin typeface="Angsana New" pitchFamily="18" charset="-34"/>
              </a:rPr>
              <a:t>Structured Observation)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th-TH" sz="2800" dirty="0">
                <a:solidFill>
                  <a:srgbClr val="000000"/>
                </a:solidFill>
              </a:rPr>
              <a:t>เป็นการสังเกตที่ผู้สังเกตได้กำหนดประเด็นไว้แล้วว่าจะสังเกตอะไร โดยไม่ให้ผู้ถูกสังเกตรู้ตัวว่ากำลังถูกสังเกตอยู่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836613"/>
            <a:ext cx="7561262" cy="4968875"/>
          </a:xfrm>
        </p:spPr>
        <p:txBody>
          <a:bodyPr/>
          <a:lstStyle/>
          <a:p>
            <a:pPr algn="thaiDist">
              <a:lnSpc>
                <a:spcPct val="8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</a:t>
            </a:r>
            <a:r>
              <a:rPr lang="th-TH" sz="2800" dirty="0">
                <a:solidFill>
                  <a:srgbClr val="FF0000"/>
                </a:solidFill>
              </a:rPr>
              <a:t>2. การสังเกตแบบไม่มีโครงสร้าง </a:t>
            </a:r>
            <a:r>
              <a:rPr lang="en-US" sz="2800" dirty="0">
                <a:solidFill>
                  <a:srgbClr val="FF0000"/>
                </a:solidFill>
                <a:latin typeface="Angsana New" pitchFamily="18" charset="-34"/>
              </a:rPr>
              <a:t>(Unstructured Observation)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th-TH" sz="2800" dirty="0">
                <a:solidFill>
                  <a:srgbClr val="000000"/>
                </a:solidFill>
              </a:rPr>
              <a:t>เป็นการสังเกตที่ผู้สังเกตไม่ได้กำหนดประเด็นเฉพาะว่าจะสังเกตอะไร แต่จะสังเกตทุกๆอย่างที่เกี่ยวข้องกับเรื่องที่กำลังศึกษา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วิธีการเก็บข้อมูลจากการสังเกต มีขั้นตอนดังนี้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1. วางแผนการเก็บข้อมูล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2. พิจารณาสิ่งที่เกี่ยวข้องได้แก่</a:t>
            </a:r>
          </a:p>
          <a:p>
            <a:pPr lvl="2" algn="thaiDist">
              <a:lnSpc>
                <a:spcPct val="80000"/>
              </a:lnSpc>
            </a:pPr>
            <a:r>
              <a:rPr lang="th-TH" sz="2800" dirty="0">
                <a:solidFill>
                  <a:srgbClr val="000000"/>
                </a:solidFill>
                <a:latin typeface="Angsana New" pitchFamily="18" charset="-34"/>
              </a:rPr>
              <a:t>ผู้เข้าร่วมโครงการ</a:t>
            </a:r>
          </a:p>
          <a:p>
            <a:pPr lvl="2" algn="thaiDist">
              <a:lnSpc>
                <a:spcPct val="80000"/>
              </a:lnSpc>
            </a:pPr>
            <a:r>
              <a:rPr lang="th-TH" sz="2800" dirty="0">
                <a:solidFill>
                  <a:srgbClr val="000000"/>
                </a:solidFill>
                <a:latin typeface="Angsana New" pitchFamily="18" charset="-34"/>
              </a:rPr>
              <a:t>สถานที่เก็บข้อมูล</a:t>
            </a:r>
          </a:p>
          <a:p>
            <a:pPr lvl="2" algn="thaiDist">
              <a:lnSpc>
                <a:spcPct val="80000"/>
              </a:lnSpc>
            </a:pPr>
            <a:r>
              <a:rPr lang="th-TH" sz="2800" dirty="0">
                <a:solidFill>
                  <a:srgbClr val="000000"/>
                </a:solidFill>
                <a:latin typeface="Angsana New" pitchFamily="18" charset="-34"/>
              </a:rPr>
              <a:t>วัตถุประสงค์ของกลุ่มคน</a:t>
            </a:r>
          </a:p>
          <a:p>
            <a:pPr lvl="2" algn="thaiDist">
              <a:lnSpc>
                <a:spcPct val="80000"/>
              </a:lnSpc>
            </a:pPr>
            <a:r>
              <a:rPr lang="th-TH" sz="2800" dirty="0">
                <a:solidFill>
                  <a:srgbClr val="000000"/>
                </a:solidFill>
                <a:latin typeface="Angsana New" pitchFamily="18" charset="-34"/>
              </a:rPr>
              <a:t>วัฒนธรรมของสังคม</a:t>
            </a:r>
          </a:p>
          <a:p>
            <a:pPr lvl="2" algn="thaiDist">
              <a:lnSpc>
                <a:spcPct val="80000"/>
              </a:lnSpc>
            </a:pPr>
            <a:r>
              <a:rPr lang="th-TH" sz="2800" dirty="0">
                <a:solidFill>
                  <a:srgbClr val="000000"/>
                </a:solidFill>
                <a:latin typeface="Angsana New" pitchFamily="18" charset="-34"/>
              </a:rPr>
              <a:t>ความถี่และระยะเวลา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amwork">
  <a:themeElements>
    <a:clrScheme name="Teamwork 5">
      <a:dk1>
        <a:srgbClr val="8ABA8D"/>
      </a:dk1>
      <a:lt1>
        <a:srgbClr val="FFFFFF"/>
      </a:lt1>
      <a:dk2>
        <a:srgbClr val="6FB56D"/>
      </a:dk2>
      <a:lt2>
        <a:srgbClr val="DCF1F4"/>
      </a:lt2>
      <a:accent1>
        <a:srgbClr val="2E7E2E"/>
      </a:accent1>
      <a:accent2>
        <a:srgbClr val="25735D"/>
      </a:accent2>
      <a:accent3>
        <a:srgbClr val="BBD7BA"/>
      </a:accent3>
      <a:accent4>
        <a:srgbClr val="DADADA"/>
      </a:accent4>
      <a:accent5>
        <a:srgbClr val="ADC0AD"/>
      </a:accent5>
      <a:accent6>
        <a:srgbClr val="206853"/>
      </a:accent6>
      <a:hlink>
        <a:srgbClr val="FFFF00"/>
      </a:hlink>
      <a:folHlink>
        <a:srgbClr val="FFF4BF"/>
      </a:folHlink>
    </a:clrScheme>
    <a:fontScheme name="Teamwork">
      <a:majorFont>
        <a:latin typeface="Garamond"/>
        <a:ea typeface=""/>
        <a:cs typeface="Angsana New"/>
      </a:majorFont>
      <a:minorFont>
        <a:latin typeface="Garamond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1450</TotalTime>
  <Words>784</Words>
  <Application>Microsoft Office PowerPoint</Application>
  <PresentationFormat>On-screen Show (4:3)</PresentationFormat>
  <Paragraphs>263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Teamwork</vt:lpstr>
      <vt:lpstr>Slide 1</vt:lpstr>
      <vt:lpstr>Slide 2</vt:lpstr>
      <vt:lpstr>เครื่องมือที่ใช้ในการเก็บรวบรวมข้อมูล </vt:lpstr>
      <vt:lpstr>ประเภทของแบบทดสอบ</vt:lpstr>
      <vt:lpstr>Slide 5</vt:lpstr>
      <vt:lpstr>Slide 6</vt:lpstr>
      <vt:lpstr>Slide 7</vt:lpstr>
      <vt:lpstr>การเก็บข้อมูลด้วยวิธีการสังเกต </vt:lpstr>
      <vt:lpstr>Slide 9</vt:lpstr>
      <vt:lpstr>Slide 10</vt:lpstr>
      <vt:lpstr>Slide 11</vt:lpstr>
      <vt:lpstr>Slide 12</vt:lpstr>
      <vt:lpstr>การรวบรวมข้อมูลด้วยการสัมภาษณ์ </vt:lpstr>
      <vt:lpstr>ประเภทของการสัมภาษณ์</vt:lpstr>
      <vt:lpstr>การรวบรวมข้อมูลด้วยการใช้แบบสอบถาม</vt:lpstr>
      <vt:lpstr>Slide 16</vt:lpstr>
      <vt:lpstr>Slide 17</vt:lpstr>
      <vt:lpstr>Slide 18</vt:lpstr>
      <vt:lpstr>Slide 19</vt:lpstr>
      <vt:lpstr>การออกแบบสอบถาม </vt:lpstr>
      <vt:lpstr>วิธีการเพิ่มอัตราการตอบรับแบบสอบถามทางไปรษณีย์ </vt:lpstr>
      <vt:lpstr>การทดสอบล่วงหน้า </vt:lpstr>
      <vt:lpstr>การใช้ข้อความในแบบถามและชนิดของแบบสอบถาม</vt:lpstr>
      <vt:lpstr>การใช้ข้อความในแบบถามและชนิดของแบบสอบถาม</vt:lpstr>
      <vt:lpstr>การใช้ข้อความในแบบถามและชนิดของแบบสอบถาม</vt:lpstr>
      <vt:lpstr>การใช้ข้อความในแบบถามและชนิดของแบบสอบถาม</vt:lpstr>
      <vt:lpstr>การใช้ข้อความในแบบถามและชนิดของแบบสอบถาม</vt:lpstr>
      <vt:lpstr>การใช้ข้อความในแบบถามและชนิดของแบบสอบถาม</vt:lpstr>
      <vt:lpstr>ตัวอย่าง</vt:lpstr>
      <vt:lpstr>การใช้ข้อความในแบบถามและชนิดของแบบสอบถาม</vt:lpstr>
      <vt:lpstr>การใช้ข้อความในแบบถามและชนิดของแบบสอบถาม</vt:lpstr>
      <vt:lpstr>การใช้ข้อความในแบบถามและชนิดของแบบสอบถาม</vt:lpstr>
      <vt:lpstr>หลักการตั้งถามหรือศิลปะการถามคำถาม </vt:lpstr>
      <vt:lpstr>ลำดับขั้นตอนของคำถามที่ดี</vt:lpstr>
      <vt:lpstr>โปรแกรมคอมพิวเตอร์</vt:lpstr>
      <vt:lpstr>โปรแกรมคอมพิวเตอร์</vt:lpstr>
      <vt:lpstr>โจทย์ในชั้นเรียน</vt:lpstr>
      <vt:lpstr>Slide 38</vt:lpstr>
    </vt:vector>
  </TitlesOfParts>
  <Company>iLLUSiON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การวิจัยทางธุรกิจและการจัดการ Business and Management Research Methodology</dc:title>
  <dc:creator>administrator</dc:creator>
  <cp:lastModifiedBy>Chan-ITDSG</cp:lastModifiedBy>
  <cp:revision>141</cp:revision>
  <dcterms:created xsi:type="dcterms:W3CDTF">2008-11-28T04:58:56Z</dcterms:created>
  <dcterms:modified xsi:type="dcterms:W3CDTF">2013-09-15T08:10:29Z</dcterms:modified>
</cp:coreProperties>
</file>